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Bookman Old Style" pitchFamily="18" charset="0"/>
      <p:regular r:id="rId19"/>
      <p:bold r:id="rId20"/>
      <p:italic r:id="rId21"/>
      <p:boldItalic r:id="rId22"/>
    </p:embeddedFont>
    <p:embeddedFont>
      <p:font typeface="Raleway" charset="-18"/>
      <p:regular r:id="rId23"/>
      <p:bold r:id="rId24"/>
      <p:italic r:id="rId25"/>
      <p:boldItalic r:id="rId26"/>
    </p:embeddedFont>
    <p:embeddedFont>
      <p:font typeface="Lexend SemiBold" charset="-18"/>
      <p:regular r:id="rId27"/>
      <p:bold r:id="rId28"/>
    </p:embeddedFont>
    <p:embeddedFont>
      <p:font typeface="Lexend Medium" charset="-18"/>
      <p:regular r:id="rId29"/>
      <p:bold r:id="rId30"/>
    </p:embeddedFont>
    <p:embeddedFont>
      <p:font typeface="Lexend" charset="-18"/>
      <p:regular r:id="rId31"/>
      <p:bold r:id="rId32"/>
    </p:embeddedFont>
    <p:embeddedFont>
      <p:font typeface="Fira Sans Condensed Medium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2004" y="-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1c3e90638e_1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1c3e90638e_1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20123a2d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20123a2d2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040e1a19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040e1a19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040e1a198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040e1a198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040e1a1988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040e1a1988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20123a2d2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20123a2d2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1c3e9063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1c3e9063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d167689d08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d167689d08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d167689d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d167689d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d167689d0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d167689d0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d167689d08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d167689d08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209ede7e7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209ede7e7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20d46fd89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20d46fd89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d17daa455f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d17daa455f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d17daa455f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d17daa455f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1fd7c24ba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1fd7c24bad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77600" y="1592717"/>
            <a:ext cx="42705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33462" y="4277813"/>
            <a:ext cx="3939600" cy="2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768800" y="471950"/>
            <a:ext cx="5606400" cy="12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0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1284000" y="2059350"/>
            <a:ext cx="65760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aleway"/>
              <a:buNone/>
              <a:defRPr sz="16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706475" y="1994383"/>
            <a:ext cx="2514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795575" y="2337188"/>
            <a:ext cx="2336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 sz="14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3371600" y="1996333"/>
            <a:ext cx="2514600" cy="3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 hasCustomPrompt="1"/>
          </p:nvPr>
        </p:nvSpPr>
        <p:spPr>
          <a:xfrm>
            <a:off x="4226550" y="1363018"/>
            <a:ext cx="804600" cy="48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4"/>
          </p:nvPr>
        </p:nvSpPr>
        <p:spPr>
          <a:xfrm>
            <a:off x="3460700" y="2337188"/>
            <a:ext cx="2336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 sz="14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5"/>
          </p:nvPr>
        </p:nvSpPr>
        <p:spPr>
          <a:xfrm>
            <a:off x="6036725" y="1996333"/>
            <a:ext cx="2514600" cy="3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 hasCustomPrompt="1"/>
          </p:nvPr>
        </p:nvSpPr>
        <p:spPr>
          <a:xfrm>
            <a:off x="6891678" y="1363018"/>
            <a:ext cx="804600" cy="48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6125825" y="2337188"/>
            <a:ext cx="2336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 sz="14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 hasCustomPrompt="1"/>
          </p:nvPr>
        </p:nvSpPr>
        <p:spPr>
          <a:xfrm>
            <a:off x="1563225" y="1350712"/>
            <a:ext cx="801000" cy="48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/>
          </p:nvPr>
        </p:nvSpPr>
        <p:spPr>
          <a:xfrm>
            <a:off x="720000" y="525875"/>
            <a:ext cx="1562100" cy="41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/>
          </p:nvPr>
        </p:nvSpPr>
        <p:spPr>
          <a:xfrm>
            <a:off x="706375" y="3745883"/>
            <a:ext cx="2514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4"/>
          </p:nvPr>
        </p:nvSpPr>
        <p:spPr>
          <a:xfrm>
            <a:off x="795475" y="4088688"/>
            <a:ext cx="2336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 sz="14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3371500" y="3747833"/>
            <a:ext cx="2514600" cy="3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6" hasCustomPrompt="1"/>
          </p:nvPr>
        </p:nvSpPr>
        <p:spPr>
          <a:xfrm>
            <a:off x="4226450" y="3114518"/>
            <a:ext cx="804600" cy="48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7"/>
          </p:nvPr>
        </p:nvSpPr>
        <p:spPr>
          <a:xfrm>
            <a:off x="3460600" y="4088688"/>
            <a:ext cx="2336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 sz="14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/>
          </p:nvPr>
        </p:nvSpPr>
        <p:spPr>
          <a:xfrm>
            <a:off x="6036625" y="3747833"/>
            <a:ext cx="2514600" cy="3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9" hasCustomPrompt="1"/>
          </p:nvPr>
        </p:nvSpPr>
        <p:spPr>
          <a:xfrm>
            <a:off x="6891578" y="3114518"/>
            <a:ext cx="804600" cy="48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20"/>
          </p:nvPr>
        </p:nvSpPr>
        <p:spPr>
          <a:xfrm>
            <a:off x="6125725" y="4088688"/>
            <a:ext cx="2336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 sz="14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aleway"/>
              <a:buNone/>
              <a:defRPr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 hasCustomPrompt="1"/>
          </p:nvPr>
        </p:nvSpPr>
        <p:spPr>
          <a:xfrm>
            <a:off x="1563125" y="3102212"/>
            <a:ext cx="801000" cy="48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2643700" y="3392700"/>
            <a:ext cx="38565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aleway"/>
              <a:buNone/>
              <a:defRPr sz="25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720000" y="3411500"/>
            <a:ext cx="3181200" cy="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720000" y="1321350"/>
            <a:ext cx="2356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subTitle" idx="1"/>
          </p:nvPr>
        </p:nvSpPr>
        <p:spPr>
          <a:xfrm>
            <a:off x="1138000" y="3295000"/>
            <a:ext cx="28011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1136325" y="1870050"/>
            <a:ext cx="2113800" cy="3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_2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subTitle" idx="1"/>
          </p:nvPr>
        </p:nvSpPr>
        <p:spPr>
          <a:xfrm>
            <a:off x="5388800" y="3295000"/>
            <a:ext cx="28011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6424700" y="1870050"/>
            <a:ext cx="1765200" cy="3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ONE_COLUMN_TEXT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716625" y="541600"/>
            <a:ext cx="2511000" cy="3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subTitle" idx="1"/>
          </p:nvPr>
        </p:nvSpPr>
        <p:spPr>
          <a:xfrm>
            <a:off x="716625" y="1131550"/>
            <a:ext cx="74550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0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2044825" y="3498525"/>
            <a:ext cx="5121000" cy="59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3533175"/>
            <a:ext cx="1004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3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8" name="Google Shape;78;p19"/>
          <p:cNvSpPr txBox="1">
            <a:spLocks noGrp="1"/>
          </p:cNvSpPr>
          <p:nvPr>
            <p:ph type="subTitle" idx="1"/>
          </p:nvPr>
        </p:nvSpPr>
        <p:spPr>
          <a:xfrm>
            <a:off x="713225" y="4325075"/>
            <a:ext cx="49710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_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2582225" y="715825"/>
            <a:ext cx="39795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subTitle" idx="1"/>
          </p:nvPr>
        </p:nvSpPr>
        <p:spPr>
          <a:xfrm>
            <a:off x="1993525" y="2059350"/>
            <a:ext cx="5157000" cy="5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aleway"/>
              <a:buNone/>
              <a:defRPr sz="16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255950" y="1641925"/>
            <a:ext cx="5121000" cy="59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7456800" y="602850"/>
            <a:ext cx="1004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459775" y="2468475"/>
            <a:ext cx="49710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ms 1">
  <p:cSld name="CUSTOM_3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720000" y="1129000"/>
            <a:ext cx="3407700" cy="3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●"/>
              <a:defRPr sz="25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○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■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●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○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■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●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○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■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subTitle" idx="2"/>
          </p:nvPr>
        </p:nvSpPr>
        <p:spPr>
          <a:xfrm>
            <a:off x="4836300" y="1129000"/>
            <a:ext cx="3407700" cy="3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●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○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■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●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○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■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●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○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■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3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title"/>
          </p:nvPr>
        </p:nvSpPr>
        <p:spPr>
          <a:xfrm>
            <a:off x="575838" y="24559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ubTitle" idx="1"/>
          </p:nvPr>
        </p:nvSpPr>
        <p:spPr>
          <a:xfrm>
            <a:off x="575838" y="2983656"/>
            <a:ext cx="23364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 sz="14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title" idx="2"/>
          </p:nvPr>
        </p:nvSpPr>
        <p:spPr>
          <a:xfrm>
            <a:off x="3403788" y="24559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subTitle" idx="3"/>
          </p:nvPr>
        </p:nvSpPr>
        <p:spPr>
          <a:xfrm>
            <a:off x="3403788" y="2983638"/>
            <a:ext cx="23364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 sz="14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title" idx="4"/>
          </p:nvPr>
        </p:nvSpPr>
        <p:spPr>
          <a:xfrm>
            <a:off x="6231763" y="24559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ubTitle" idx="5"/>
          </p:nvPr>
        </p:nvSpPr>
        <p:spPr>
          <a:xfrm>
            <a:off x="6231763" y="2983638"/>
            <a:ext cx="23364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 sz="14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title" idx="6"/>
          </p:nvPr>
        </p:nvSpPr>
        <p:spPr>
          <a:xfrm>
            <a:off x="720000" y="539500"/>
            <a:ext cx="3124800" cy="3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4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 txBox="1">
            <a:spLocks noGrp="1"/>
          </p:cNvSpPr>
          <p:nvPr>
            <p:ph type="title"/>
          </p:nvPr>
        </p:nvSpPr>
        <p:spPr>
          <a:xfrm>
            <a:off x="708888" y="3500863"/>
            <a:ext cx="2336400" cy="3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subTitle" idx="1"/>
          </p:nvPr>
        </p:nvSpPr>
        <p:spPr>
          <a:xfrm>
            <a:off x="708888" y="4035863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 sz="14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title" idx="2"/>
          </p:nvPr>
        </p:nvSpPr>
        <p:spPr>
          <a:xfrm>
            <a:off x="3405975" y="3500875"/>
            <a:ext cx="2336400" cy="3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subTitle" idx="3"/>
          </p:nvPr>
        </p:nvSpPr>
        <p:spPr>
          <a:xfrm>
            <a:off x="3405975" y="4035849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 sz="14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title" idx="4"/>
          </p:nvPr>
        </p:nvSpPr>
        <p:spPr>
          <a:xfrm>
            <a:off x="6103038" y="3500863"/>
            <a:ext cx="2336400" cy="3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subTitle" idx="5"/>
          </p:nvPr>
        </p:nvSpPr>
        <p:spPr>
          <a:xfrm>
            <a:off x="6103038" y="4035849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 sz="14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title" idx="6"/>
          </p:nvPr>
        </p:nvSpPr>
        <p:spPr>
          <a:xfrm>
            <a:off x="720000" y="539500"/>
            <a:ext cx="1107900" cy="3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title"/>
          </p:nvPr>
        </p:nvSpPr>
        <p:spPr>
          <a:xfrm>
            <a:off x="4058800" y="1845200"/>
            <a:ext cx="21108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subTitle" idx="1"/>
          </p:nvPr>
        </p:nvSpPr>
        <p:spPr>
          <a:xfrm>
            <a:off x="4058807" y="2302650"/>
            <a:ext cx="2110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 sz="14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title" idx="2"/>
          </p:nvPr>
        </p:nvSpPr>
        <p:spPr>
          <a:xfrm>
            <a:off x="6263249" y="1845200"/>
            <a:ext cx="21108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subTitle" idx="3"/>
          </p:nvPr>
        </p:nvSpPr>
        <p:spPr>
          <a:xfrm>
            <a:off x="6263260" y="2302650"/>
            <a:ext cx="2110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 sz="14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title" idx="4"/>
          </p:nvPr>
        </p:nvSpPr>
        <p:spPr>
          <a:xfrm>
            <a:off x="4058800" y="3146750"/>
            <a:ext cx="21108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subTitle" idx="5"/>
          </p:nvPr>
        </p:nvSpPr>
        <p:spPr>
          <a:xfrm>
            <a:off x="4058807" y="3604250"/>
            <a:ext cx="2110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 sz="14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title" idx="6"/>
          </p:nvPr>
        </p:nvSpPr>
        <p:spPr>
          <a:xfrm>
            <a:off x="6263249" y="3146750"/>
            <a:ext cx="21108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subTitle" idx="7"/>
          </p:nvPr>
        </p:nvSpPr>
        <p:spPr>
          <a:xfrm>
            <a:off x="6263260" y="3604250"/>
            <a:ext cx="2110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 sz="14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1" name="Google Shape;111;p24"/>
          <p:cNvSpPr txBox="1">
            <a:spLocks noGrp="1"/>
          </p:cNvSpPr>
          <p:nvPr>
            <p:ph type="title" idx="8"/>
          </p:nvPr>
        </p:nvSpPr>
        <p:spPr>
          <a:xfrm>
            <a:off x="3673075" y="539500"/>
            <a:ext cx="4757700" cy="3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5"/>
          <p:cNvSpPr txBox="1">
            <a:spLocks noGrp="1"/>
          </p:cNvSpPr>
          <p:nvPr>
            <p:ph type="title"/>
          </p:nvPr>
        </p:nvSpPr>
        <p:spPr>
          <a:xfrm>
            <a:off x="799800" y="1640000"/>
            <a:ext cx="2145900" cy="3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subTitle" idx="1"/>
          </p:nvPr>
        </p:nvSpPr>
        <p:spPr>
          <a:xfrm>
            <a:off x="720000" y="2237550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 sz="14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title" idx="2"/>
          </p:nvPr>
        </p:nvSpPr>
        <p:spPr>
          <a:xfrm>
            <a:off x="3499075" y="1640000"/>
            <a:ext cx="2145900" cy="3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subTitle" idx="3"/>
          </p:nvPr>
        </p:nvSpPr>
        <p:spPr>
          <a:xfrm>
            <a:off x="3419269" y="2237550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 sz="14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title" idx="4"/>
          </p:nvPr>
        </p:nvSpPr>
        <p:spPr>
          <a:xfrm>
            <a:off x="799800" y="3334475"/>
            <a:ext cx="2145900" cy="3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subTitle" idx="5"/>
          </p:nvPr>
        </p:nvSpPr>
        <p:spPr>
          <a:xfrm>
            <a:off x="720000" y="3926475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 sz="14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title" idx="6"/>
          </p:nvPr>
        </p:nvSpPr>
        <p:spPr>
          <a:xfrm>
            <a:off x="3499050" y="3334450"/>
            <a:ext cx="2145900" cy="3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subTitle" idx="7"/>
          </p:nvPr>
        </p:nvSpPr>
        <p:spPr>
          <a:xfrm>
            <a:off x="3419273" y="3926475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 sz="14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title" idx="8"/>
          </p:nvPr>
        </p:nvSpPr>
        <p:spPr>
          <a:xfrm>
            <a:off x="6198350" y="1640000"/>
            <a:ext cx="2145900" cy="3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" name="Google Shape;122;p25"/>
          <p:cNvSpPr txBox="1">
            <a:spLocks noGrp="1"/>
          </p:cNvSpPr>
          <p:nvPr>
            <p:ph type="subTitle" idx="9"/>
          </p:nvPr>
        </p:nvSpPr>
        <p:spPr>
          <a:xfrm>
            <a:off x="6118545" y="2237550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 sz="14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title" idx="13"/>
          </p:nvPr>
        </p:nvSpPr>
        <p:spPr>
          <a:xfrm>
            <a:off x="6198350" y="3334475"/>
            <a:ext cx="2145900" cy="3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subTitle" idx="14"/>
          </p:nvPr>
        </p:nvSpPr>
        <p:spPr>
          <a:xfrm>
            <a:off x="6118545" y="3926475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 sz="14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title" idx="15"/>
          </p:nvPr>
        </p:nvSpPr>
        <p:spPr>
          <a:xfrm>
            <a:off x="720000" y="539500"/>
            <a:ext cx="2520300" cy="3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7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title" hasCustomPrompt="1"/>
          </p:nvPr>
        </p:nvSpPr>
        <p:spPr>
          <a:xfrm>
            <a:off x="2424995" y="504038"/>
            <a:ext cx="43167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8" name="Google Shape;128;p26"/>
          <p:cNvSpPr txBox="1">
            <a:spLocks noGrp="1"/>
          </p:cNvSpPr>
          <p:nvPr>
            <p:ph type="subTitle" idx="1"/>
          </p:nvPr>
        </p:nvSpPr>
        <p:spPr>
          <a:xfrm>
            <a:off x="2293750" y="1384275"/>
            <a:ext cx="45792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 sz="16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title" idx="2" hasCustomPrompt="1"/>
          </p:nvPr>
        </p:nvSpPr>
        <p:spPr>
          <a:xfrm>
            <a:off x="2424995" y="1960187"/>
            <a:ext cx="43167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0" name="Google Shape;130;p26"/>
          <p:cNvSpPr txBox="1">
            <a:spLocks noGrp="1"/>
          </p:cNvSpPr>
          <p:nvPr>
            <p:ph type="subTitle" idx="3"/>
          </p:nvPr>
        </p:nvSpPr>
        <p:spPr>
          <a:xfrm>
            <a:off x="2293750" y="2840425"/>
            <a:ext cx="45792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 sz="16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title" idx="4" hasCustomPrompt="1"/>
          </p:nvPr>
        </p:nvSpPr>
        <p:spPr>
          <a:xfrm>
            <a:off x="2424995" y="3416336"/>
            <a:ext cx="43167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2" name="Google Shape;132;p26"/>
          <p:cNvSpPr txBox="1">
            <a:spLocks noGrp="1"/>
          </p:cNvSpPr>
          <p:nvPr>
            <p:ph type="subTitle" idx="5"/>
          </p:nvPr>
        </p:nvSpPr>
        <p:spPr>
          <a:xfrm>
            <a:off x="2293700" y="4296575"/>
            <a:ext cx="45792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 sz="16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7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 txBox="1">
            <a:spLocks noGrp="1"/>
          </p:cNvSpPr>
          <p:nvPr>
            <p:ph type="title" hasCustomPrompt="1"/>
          </p:nvPr>
        </p:nvSpPr>
        <p:spPr>
          <a:xfrm>
            <a:off x="1289300" y="1808425"/>
            <a:ext cx="1203900" cy="6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5" name="Google Shape;135;p27"/>
          <p:cNvSpPr txBox="1">
            <a:spLocks noGrp="1"/>
          </p:cNvSpPr>
          <p:nvPr>
            <p:ph type="title" idx="2" hasCustomPrompt="1"/>
          </p:nvPr>
        </p:nvSpPr>
        <p:spPr>
          <a:xfrm>
            <a:off x="3970063" y="1808425"/>
            <a:ext cx="1203900" cy="6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6" name="Google Shape;136;p27"/>
          <p:cNvSpPr txBox="1">
            <a:spLocks noGrp="1"/>
          </p:cNvSpPr>
          <p:nvPr>
            <p:ph type="title" idx="3" hasCustomPrompt="1"/>
          </p:nvPr>
        </p:nvSpPr>
        <p:spPr>
          <a:xfrm>
            <a:off x="6650850" y="1808425"/>
            <a:ext cx="1203900" cy="6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7" name="Google Shape;137;p27"/>
          <p:cNvSpPr txBox="1">
            <a:spLocks noGrp="1"/>
          </p:cNvSpPr>
          <p:nvPr>
            <p:ph type="title" idx="4"/>
          </p:nvPr>
        </p:nvSpPr>
        <p:spPr>
          <a:xfrm>
            <a:off x="723000" y="3344975"/>
            <a:ext cx="2336400" cy="34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subTitle" idx="1"/>
          </p:nvPr>
        </p:nvSpPr>
        <p:spPr>
          <a:xfrm>
            <a:off x="723000" y="3782656"/>
            <a:ext cx="23364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 sz="14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title" idx="5"/>
          </p:nvPr>
        </p:nvSpPr>
        <p:spPr>
          <a:xfrm>
            <a:off x="3403813" y="3344950"/>
            <a:ext cx="2336400" cy="34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subTitle" idx="6"/>
          </p:nvPr>
        </p:nvSpPr>
        <p:spPr>
          <a:xfrm>
            <a:off x="3403813" y="3782650"/>
            <a:ext cx="23364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 sz="14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title" idx="7"/>
          </p:nvPr>
        </p:nvSpPr>
        <p:spPr>
          <a:xfrm>
            <a:off x="6084600" y="3344950"/>
            <a:ext cx="2336400" cy="34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subTitle" idx="8"/>
          </p:nvPr>
        </p:nvSpPr>
        <p:spPr>
          <a:xfrm>
            <a:off x="6084588" y="3782650"/>
            <a:ext cx="23364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 sz="14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title" idx="9"/>
          </p:nvPr>
        </p:nvSpPr>
        <p:spPr>
          <a:xfrm>
            <a:off x="671875" y="536575"/>
            <a:ext cx="2285700" cy="3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8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 txBox="1">
            <a:spLocks noGrp="1"/>
          </p:cNvSpPr>
          <p:nvPr>
            <p:ph type="ctrTitle"/>
          </p:nvPr>
        </p:nvSpPr>
        <p:spPr>
          <a:xfrm>
            <a:off x="1828200" y="596650"/>
            <a:ext cx="54876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subTitle" idx="1"/>
          </p:nvPr>
        </p:nvSpPr>
        <p:spPr>
          <a:xfrm>
            <a:off x="2846875" y="1828425"/>
            <a:ext cx="3450300" cy="12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None/>
              <a:defRPr sz="18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None/>
              <a:defRPr sz="18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None/>
              <a:defRPr sz="18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None/>
              <a:defRPr sz="18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None/>
              <a:defRPr sz="18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None/>
              <a:defRPr sz="18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None/>
              <a:defRPr sz="18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None/>
              <a:defRPr sz="18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7" name="Google Shape;147;p28"/>
          <p:cNvSpPr txBox="1"/>
          <p:nvPr/>
        </p:nvSpPr>
        <p:spPr>
          <a:xfrm>
            <a:off x="1965750" y="3931000"/>
            <a:ext cx="5212500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sk" sz="12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CREDITS: This presentation template was created by </a:t>
            </a:r>
            <a:r>
              <a:rPr lang="sk" sz="1200" b="1">
                <a:solidFill>
                  <a:schemeClr val="lt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sk" sz="12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, and includes icons by </a:t>
            </a:r>
            <a:r>
              <a:rPr lang="sk" sz="1200" b="1">
                <a:solidFill>
                  <a:schemeClr val="lt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sk" sz="12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sk" sz="12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and infographics &amp; images by </a:t>
            </a:r>
            <a:r>
              <a:rPr lang="sk" sz="1200" b="1">
                <a:solidFill>
                  <a:schemeClr val="lt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12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dk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6575" y="548800"/>
            <a:ext cx="3017100" cy="3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720000" y="1090175"/>
            <a:ext cx="7704000" cy="35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2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2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2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2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2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 telo snímky 1">
  <p:cSld name="TITLE_AND_BODY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3" name="Google Shape;153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371138" y="2449550"/>
            <a:ext cx="29076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4865263" y="2449200"/>
            <a:ext cx="29076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None/>
              <a:defRPr sz="2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64350" y="2895650"/>
            <a:ext cx="2721300" cy="9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4958413" y="2895350"/>
            <a:ext cx="2721300" cy="9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02225" y="554763"/>
            <a:ext cx="2661900" cy="3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3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716625" y="541600"/>
            <a:ext cx="4455900" cy="3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720000" y="2043800"/>
            <a:ext cx="4552200" cy="21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1388100" y="1247300"/>
            <a:ext cx="6367800" cy="10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3949250" y="1423675"/>
            <a:ext cx="4481700" cy="6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4081825" y="2595375"/>
            <a:ext cx="4216200" cy="13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None/>
              <a:defRPr sz="16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2481750" y="2976000"/>
            <a:ext cx="5842500" cy="130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69650" y="445025"/>
            <a:ext cx="7604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Condensed Medium"/>
              <a:buNone/>
              <a:defRPr sz="3500">
                <a:solidFill>
                  <a:schemeClr val="dk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Condensed Medium"/>
              <a:buNone/>
              <a:defRPr sz="3500">
                <a:solidFill>
                  <a:schemeClr val="dk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Condensed Medium"/>
              <a:buNone/>
              <a:defRPr sz="3500">
                <a:solidFill>
                  <a:schemeClr val="dk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Condensed Medium"/>
              <a:buNone/>
              <a:defRPr sz="3500">
                <a:solidFill>
                  <a:schemeClr val="dk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Condensed Medium"/>
              <a:buNone/>
              <a:defRPr sz="3500">
                <a:solidFill>
                  <a:schemeClr val="dk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Condensed Medium"/>
              <a:buNone/>
              <a:defRPr sz="3500">
                <a:solidFill>
                  <a:schemeClr val="dk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Condensed Medium"/>
              <a:buNone/>
              <a:defRPr sz="3500">
                <a:solidFill>
                  <a:schemeClr val="dk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Condensed Medium"/>
              <a:buNone/>
              <a:defRPr sz="3500">
                <a:solidFill>
                  <a:schemeClr val="dk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69650" y="1152475"/>
            <a:ext cx="7604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●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○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■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●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○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■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●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"/>
              <a:buChar char="○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aleway"/>
              <a:buChar char="■"/>
              <a:defRPr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2"/>
          <p:cNvSpPr txBox="1">
            <a:spLocks noGrp="1"/>
          </p:cNvSpPr>
          <p:nvPr>
            <p:ph type="ctrTitle"/>
          </p:nvPr>
        </p:nvSpPr>
        <p:spPr>
          <a:xfrm>
            <a:off x="223900" y="223900"/>
            <a:ext cx="7618800" cy="277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b="1">
                <a:latin typeface="Bookman Old Style"/>
                <a:ea typeface="Bookman Old Style"/>
                <a:cs typeface="Bookman Old Style"/>
                <a:sym typeface="Bookman Old Style"/>
              </a:rPr>
              <a:t>Na ceste k spoločnosti blahobytu</a:t>
            </a:r>
            <a:endParaRPr b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59" name="Google Shape;159;p32"/>
          <p:cNvSpPr txBox="1">
            <a:spLocks noGrp="1"/>
          </p:cNvSpPr>
          <p:nvPr>
            <p:ph type="subTitle" idx="1"/>
          </p:nvPr>
        </p:nvSpPr>
        <p:spPr>
          <a:xfrm>
            <a:off x="223900" y="2690627"/>
            <a:ext cx="6691500" cy="60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500">
                <a:latin typeface="Lexend SemiBold"/>
                <a:ea typeface="Lexend SemiBold"/>
                <a:cs typeface="Lexend SemiBold"/>
                <a:sym typeface="Lexend SemiBold"/>
              </a:rPr>
              <a:t>Západné štáty a USA v 50. až 80. rokoch</a:t>
            </a:r>
            <a:endParaRPr sz="2500"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160" name="Google Shape;160;p32"/>
          <p:cNvSpPr txBox="1">
            <a:spLocks noGrp="1"/>
          </p:cNvSpPr>
          <p:nvPr>
            <p:ph type="subTitle" idx="1"/>
          </p:nvPr>
        </p:nvSpPr>
        <p:spPr>
          <a:xfrm>
            <a:off x="223900" y="3578125"/>
            <a:ext cx="5373000" cy="7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latin typeface="Lexend Medium"/>
                <a:ea typeface="Lexend Medium"/>
                <a:cs typeface="Lexend Medium"/>
                <a:sym typeface="Lexend Medium"/>
              </a:rPr>
              <a:t>Alex Duleba, Matej Čmilanský, Maroš Hrbatý, Samuel Miščík, Jakub Polačok 3.A</a:t>
            </a:r>
            <a:endParaRPr>
              <a:latin typeface="Lexend Medium"/>
              <a:ea typeface="Lexend Medium"/>
              <a:cs typeface="Lexend Medium"/>
              <a:sym typeface="Lexend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1"/>
          <p:cNvSpPr txBox="1">
            <a:spLocks noGrp="1"/>
          </p:cNvSpPr>
          <p:nvPr>
            <p:ph type="subTitle" idx="3"/>
          </p:nvPr>
        </p:nvSpPr>
        <p:spPr>
          <a:xfrm>
            <a:off x="381025" y="995350"/>
            <a:ext cx="4309800" cy="38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>
                <a:solidFill>
                  <a:srgbClr val="000000"/>
                </a:solidFill>
              </a:rPr>
              <a:t>•Koniec izolacionizmu, obavy z komunizmu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>
                <a:solidFill>
                  <a:srgbClr val="000000"/>
                </a:solidFill>
              </a:rPr>
              <a:t>•</a:t>
            </a:r>
            <a:r>
              <a:rPr lang="sk" b="1">
                <a:solidFill>
                  <a:srgbClr val="000000"/>
                </a:solidFill>
              </a:rPr>
              <a:t>1950 – vojna v Kórei </a:t>
            </a:r>
            <a:r>
              <a:rPr lang="sk">
                <a:solidFill>
                  <a:srgbClr val="000000"/>
                </a:solidFill>
              </a:rPr>
              <a:t>(agresia komunistickej KĽDR (S) proti Kórejskej republike(J))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sk" sz="1200">
                <a:solidFill>
                  <a:srgbClr val="000000"/>
                </a:solidFill>
              </a:rPr>
              <a:t>•OSN zorganizovalo vojenskú pomoc pre južnú Kóreu (najmä americkí vojaci)</a:t>
            </a:r>
            <a:endParaRPr sz="12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sk" sz="1200">
                <a:solidFill>
                  <a:srgbClr val="000000"/>
                </a:solidFill>
              </a:rPr>
              <a:t>•Čínska armáda (nepriamo aj ZSSR) podporila KĽDR</a:t>
            </a:r>
            <a:endParaRPr sz="12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sk" sz="1200">
                <a:solidFill>
                  <a:srgbClr val="000000"/>
                </a:solidFill>
              </a:rPr>
              <a:t>•1953 – OSN, KĽDR, ČĽR a ZSSR podpísali dohodu o prímerí – vznikla demilitarizovaná zóna medzi KĽDR a KR</a:t>
            </a: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>
                <a:solidFill>
                  <a:srgbClr val="000000"/>
                </a:solidFill>
              </a:rPr>
              <a:t>•</a:t>
            </a:r>
            <a:r>
              <a:rPr lang="sk" b="1">
                <a:solidFill>
                  <a:srgbClr val="000000"/>
                </a:solidFill>
              </a:rPr>
              <a:t>Trumanova</a:t>
            </a:r>
            <a:r>
              <a:rPr lang="sk">
                <a:solidFill>
                  <a:srgbClr val="000000"/>
                </a:solidFill>
              </a:rPr>
              <a:t> </a:t>
            </a:r>
            <a:r>
              <a:rPr lang="sk" b="1">
                <a:solidFill>
                  <a:srgbClr val="000000"/>
                </a:solidFill>
              </a:rPr>
              <a:t>doktrína</a:t>
            </a:r>
            <a:r>
              <a:rPr lang="sk">
                <a:solidFill>
                  <a:srgbClr val="000000"/>
                </a:solidFill>
              </a:rPr>
              <a:t> v USA po vojne vnímaná ako nepostačujúca – komunizmus nestačí zadržiavať, treba ho </a:t>
            </a:r>
            <a:r>
              <a:rPr lang="sk" b="1">
                <a:solidFill>
                  <a:srgbClr val="000000"/>
                </a:solidFill>
              </a:rPr>
              <a:t>potláčať</a:t>
            </a:r>
            <a:r>
              <a:rPr lang="sk">
                <a:solidFill>
                  <a:srgbClr val="000000"/>
                </a:solidFill>
              </a:rPr>
              <a:t> (komplikácia vzťahov so západnou Európu)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43" name="Google Shape;243;p41"/>
          <p:cNvSpPr txBox="1">
            <a:spLocks noGrp="1"/>
          </p:cNvSpPr>
          <p:nvPr>
            <p:ph type="title"/>
          </p:nvPr>
        </p:nvSpPr>
        <p:spPr>
          <a:xfrm>
            <a:off x="726050" y="407141"/>
            <a:ext cx="76155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4400" b="1">
                <a:latin typeface="Bookman Old Style"/>
                <a:ea typeface="Bookman Old Style"/>
                <a:cs typeface="Bookman Old Style"/>
                <a:sym typeface="Bookman Old Style"/>
              </a:rPr>
              <a:t>Zahraničná politika USA</a:t>
            </a:r>
            <a:endParaRPr b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44" name="Google Shape;24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4000" y="1349300"/>
            <a:ext cx="4089001" cy="230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>
            <a:spLocks noGrp="1"/>
          </p:cNvSpPr>
          <p:nvPr>
            <p:ph type="subTitle" idx="3"/>
          </p:nvPr>
        </p:nvSpPr>
        <p:spPr>
          <a:xfrm>
            <a:off x="381025" y="995350"/>
            <a:ext cx="4309800" cy="38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>
                <a:solidFill>
                  <a:srgbClr val="000000"/>
                </a:solidFill>
              </a:rPr>
              <a:t>•</a:t>
            </a:r>
            <a:r>
              <a:rPr lang="sk" b="1">
                <a:solidFill>
                  <a:srgbClr val="000000"/>
                </a:solidFill>
              </a:rPr>
              <a:t>1952</a:t>
            </a:r>
            <a:r>
              <a:rPr lang="sk">
                <a:solidFill>
                  <a:srgbClr val="000000"/>
                </a:solidFill>
              </a:rPr>
              <a:t> – bývalý prezident </a:t>
            </a:r>
            <a:r>
              <a:rPr lang="sk" b="1">
                <a:solidFill>
                  <a:srgbClr val="000000"/>
                </a:solidFill>
              </a:rPr>
              <a:t>Batista</a:t>
            </a:r>
            <a:r>
              <a:rPr lang="sk">
                <a:solidFill>
                  <a:srgbClr val="000000"/>
                </a:solidFill>
              </a:rPr>
              <a:t> uskutočnil vojenský prevrat, nastolil diktatúru (režim proamerický, nepriamo podporovaný USA)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sk" sz="1200">
                <a:solidFill>
                  <a:srgbClr val="000000"/>
                </a:solidFill>
              </a:rPr>
              <a:t>•Nepokoje obyvateľstva, partizánske povstalecké skupiny (Fidel Castro)</a:t>
            </a: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>
                <a:solidFill>
                  <a:srgbClr val="000000"/>
                </a:solidFill>
              </a:rPr>
              <a:t>•</a:t>
            </a:r>
            <a:r>
              <a:rPr lang="sk" b="1">
                <a:solidFill>
                  <a:srgbClr val="000000"/>
                </a:solidFill>
              </a:rPr>
              <a:t>1959</a:t>
            </a:r>
            <a:r>
              <a:rPr lang="sk">
                <a:solidFill>
                  <a:srgbClr val="000000"/>
                </a:solidFill>
              </a:rPr>
              <a:t> – povstalci pod vedením </a:t>
            </a:r>
            <a:r>
              <a:rPr lang="sk" b="1">
                <a:solidFill>
                  <a:srgbClr val="000000"/>
                </a:solidFill>
              </a:rPr>
              <a:t>Castra </a:t>
            </a:r>
            <a:r>
              <a:rPr lang="sk">
                <a:solidFill>
                  <a:srgbClr val="000000"/>
                </a:solidFill>
              </a:rPr>
              <a:t>prevzali moc nad Kubou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sk" sz="1200">
                <a:solidFill>
                  <a:srgbClr val="000000"/>
                </a:solidFill>
              </a:rPr>
              <a:t>•Potláčanie korupcie, zločinu, znárodnenie pozemkov, ktoré odkúpila USA (odpoveď: embargo)</a:t>
            </a: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>
                <a:solidFill>
                  <a:srgbClr val="000000"/>
                </a:solidFill>
              </a:rPr>
              <a:t>•</a:t>
            </a:r>
            <a:r>
              <a:rPr lang="sk" b="1">
                <a:solidFill>
                  <a:srgbClr val="000000"/>
                </a:solidFill>
              </a:rPr>
              <a:t>1961</a:t>
            </a:r>
            <a:r>
              <a:rPr lang="sk">
                <a:solidFill>
                  <a:srgbClr val="000000"/>
                </a:solidFill>
              </a:rPr>
              <a:t> – Invázia v </a:t>
            </a:r>
            <a:r>
              <a:rPr lang="sk" b="1">
                <a:solidFill>
                  <a:srgbClr val="000000"/>
                </a:solidFill>
              </a:rPr>
              <a:t>Zálive svíň</a:t>
            </a:r>
            <a:endParaRPr b="1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sk" sz="1200">
                <a:solidFill>
                  <a:srgbClr val="000000"/>
                </a:solidFill>
              </a:rPr>
              <a:t>•Vojenská jednotka kubánskych emigrantov pod vedením USA mala byť vysadená na Kube a zvrhnúť Castrov režim</a:t>
            </a:r>
            <a:endParaRPr sz="12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sk" sz="1200">
                <a:solidFill>
                  <a:srgbClr val="000000"/>
                </a:solidFill>
              </a:rPr>
              <a:t>•Operácia zlyhala, viedla k prehĺbeniu vzťahov medzi Kubou a ZSSR, nárastu komunizmu v Kube a Kubánskej raketovej kríze</a:t>
            </a:r>
            <a:endParaRPr sz="12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42"/>
          <p:cNvSpPr txBox="1">
            <a:spLocks noGrp="1"/>
          </p:cNvSpPr>
          <p:nvPr>
            <p:ph type="title"/>
          </p:nvPr>
        </p:nvSpPr>
        <p:spPr>
          <a:xfrm>
            <a:off x="726050" y="407113"/>
            <a:ext cx="2661900" cy="3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4400" b="1">
                <a:latin typeface="Bookman Old Style"/>
                <a:ea typeface="Bookman Old Style"/>
                <a:cs typeface="Bookman Old Style"/>
                <a:sym typeface="Bookman Old Style"/>
              </a:rPr>
              <a:t>Kuba</a:t>
            </a:r>
            <a:endParaRPr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51" name="Google Shape;25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7525" y="681050"/>
            <a:ext cx="1646650" cy="21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8000" y="554775"/>
            <a:ext cx="1739775" cy="223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71875" y="3035750"/>
            <a:ext cx="3181601" cy="196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3"/>
          <p:cNvSpPr txBox="1">
            <a:spLocks noGrp="1"/>
          </p:cNvSpPr>
          <p:nvPr>
            <p:ph type="subTitle" idx="3"/>
          </p:nvPr>
        </p:nvSpPr>
        <p:spPr>
          <a:xfrm>
            <a:off x="326125" y="842950"/>
            <a:ext cx="4379100" cy="42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>
                <a:solidFill>
                  <a:srgbClr val="000000"/>
                </a:solidFill>
              </a:rPr>
              <a:t>•</a:t>
            </a:r>
            <a:r>
              <a:rPr lang="sk" b="1">
                <a:solidFill>
                  <a:srgbClr val="000000"/>
                </a:solidFill>
              </a:rPr>
              <a:t>Leto 1962 </a:t>
            </a:r>
            <a:r>
              <a:rPr lang="sk">
                <a:solidFill>
                  <a:srgbClr val="000000"/>
                </a:solidFill>
              </a:rPr>
              <a:t>– sovietske jadrové zbrane tajne rozmiestnené na Kube („ochrana“ Kuby, odpoveď na americké rakety v TAL, TUR)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>
                <a:solidFill>
                  <a:srgbClr val="000000"/>
                </a:solidFill>
              </a:rPr>
              <a:t>•</a:t>
            </a:r>
            <a:r>
              <a:rPr lang="sk" b="1">
                <a:solidFill>
                  <a:srgbClr val="000000"/>
                </a:solidFill>
              </a:rPr>
              <a:t>16. 10. </a:t>
            </a:r>
            <a:r>
              <a:rPr lang="sk">
                <a:solidFill>
                  <a:srgbClr val="000000"/>
                </a:solidFill>
              </a:rPr>
              <a:t>– Kennedy obdržal snímky raketových základní na Kube (obr. hypertxt.)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>
                <a:solidFill>
                  <a:srgbClr val="000000"/>
                </a:solidFill>
              </a:rPr>
              <a:t>•</a:t>
            </a:r>
            <a:r>
              <a:rPr lang="sk" b="1">
                <a:solidFill>
                  <a:srgbClr val="000000"/>
                </a:solidFill>
              </a:rPr>
              <a:t>22. 10.</a:t>
            </a:r>
            <a:r>
              <a:rPr lang="sk">
                <a:solidFill>
                  <a:srgbClr val="000000"/>
                </a:solidFill>
              </a:rPr>
              <a:t> – vyhlásil námornú „karanténu“ Kuby (blokáda len na zbrane)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sk" sz="1200">
                <a:solidFill>
                  <a:srgbClr val="000000"/>
                </a:solidFill>
              </a:rPr>
              <a:t>•ZSSR ju považovala za agresiu, mienila ignorovať, s loďami na Kubu poslala aj ponorky s jadrovými zbraňami ako eskort (USA o zbraniach nevedeli)</a:t>
            </a: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sk">
                <a:solidFill>
                  <a:srgbClr val="000000"/>
                </a:solidFill>
              </a:rPr>
              <a:t>•</a:t>
            </a:r>
            <a:r>
              <a:rPr lang="sk" b="1">
                <a:solidFill>
                  <a:srgbClr val="000000"/>
                </a:solidFill>
              </a:rPr>
              <a:t>27. 10.</a:t>
            </a:r>
            <a:r>
              <a:rPr lang="sk">
                <a:solidFill>
                  <a:srgbClr val="000000"/>
                </a:solidFill>
              </a:rPr>
              <a:t> – ZSSR ponorka B-59 takmer odpálila zbrane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sk" sz="1200">
                <a:solidFill>
                  <a:srgbClr val="000000"/>
                </a:solidFill>
              </a:rPr>
              <a:t>•USA vyhlásila stav DEFCON 2 (krok pred nukleárnou vojnou, maximálna pohotovosť armády, príprava na inváziu Kuby)</a:t>
            </a: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>
                <a:solidFill>
                  <a:srgbClr val="000000"/>
                </a:solidFill>
              </a:rPr>
              <a:t>•</a:t>
            </a:r>
            <a:r>
              <a:rPr lang="sk" b="1">
                <a:solidFill>
                  <a:srgbClr val="000000"/>
                </a:solidFill>
              </a:rPr>
              <a:t>28. 10. </a:t>
            </a:r>
            <a:r>
              <a:rPr lang="sk">
                <a:solidFill>
                  <a:srgbClr val="000000"/>
                </a:solidFill>
              </a:rPr>
              <a:t>– Chruščov a Kennedy po dlhých rokovaniach dospeli k dohode: ZSSR stiahne zbrane z Kuby, USA z Talianska a Turecka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3"/>
          <p:cNvSpPr txBox="1">
            <a:spLocks noGrp="1"/>
          </p:cNvSpPr>
          <p:nvPr>
            <p:ph type="title"/>
          </p:nvPr>
        </p:nvSpPr>
        <p:spPr>
          <a:xfrm>
            <a:off x="702225" y="316650"/>
            <a:ext cx="7532100" cy="3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900" b="1">
                <a:latin typeface="Bookman Old Style"/>
                <a:ea typeface="Bookman Old Style"/>
                <a:cs typeface="Bookman Old Style"/>
                <a:sym typeface="Bookman Old Style"/>
              </a:rPr>
              <a:t>Kubánska raketová kríza</a:t>
            </a:r>
            <a:endParaRPr sz="390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60" name="Google Shape;26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0200" y="842950"/>
            <a:ext cx="3182376" cy="213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3550" y="3022138"/>
            <a:ext cx="1572700" cy="197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2799" y="3010562"/>
            <a:ext cx="1543050" cy="199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4"/>
          <p:cNvPicPr preferRelativeResize="0"/>
          <p:nvPr/>
        </p:nvPicPr>
        <p:blipFill rotWithShape="1">
          <a:blip r:embed="rId3">
            <a:alphaModFix/>
          </a:blip>
          <a:srcRect t="1205" b="3891"/>
          <a:stretch/>
        </p:blipFill>
        <p:spPr>
          <a:xfrm>
            <a:off x="656838" y="0"/>
            <a:ext cx="783033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5"/>
          <p:cNvSpPr txBox="1">
            <a:spLocks noGrp="1"/>
          </p:cNvSpPr>
          <p:nvPr>
            <p:ph type="subTitle" idx="3"/>
          </p:nvPr>
        </p:nvSpPr>
        <p:spPr>
          <a:xfrm>
            <a:off x="147700" y="890975"/>
            <a:ext cx="4691100" cy="402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>
                <a:solidFill>
                  <a:srgbClr val="000000"/>
                </a:solidFill>
              </a:rPr>
              <a:t>•</a:t>
            </a:r>
            <a:r>
              <a:rPr lang="sk" b="1">
                <a:solidFill>
                  <a:srgbClr val="000000"/>
                </a:solidFill>
              </a:rPr>
              <a:t>Vietnamská (druhá indočínska) vojna</a:t>
            </a:r>
            <a:endParaRPr b="1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>
                <a:solidFill>
                  <a:srgbClr val="000000"/>
                </a:solidFill>
              </a:rPr>
              <a:t>•</a:t>
            </a:r>
            <a:r>
              <a:rPr lang="sk" sz="1200" b="1">
                <a:solidFill>
                  <a:srgbClr val="000000"/>
                </a:solidFill>
              </a:rPr>
              <a:t>Sever – VDR </a:t>
            </a:r>
            <a:r>
              <a:rPr lang="sk" sz="1200">
                <a:solidFill>
                  <a:srgbClr val="000000"/>
                </a:solidFill>
              </a:rPr>
              <a:t>(komunistická, podpora Číny, ZSSR)</a:t>
            </a:r>
            <a:endParaRPr sz="12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>
                <a:solidFill>
                  <a:srgbClr val="000000"/>
                </a:solidFill>
              </a:rPr>
              <a:t>•</a:t>
            </a:r>
            <a:r>
              <a:rPr lang="sk" sz="1200" b="1">
                <a:solidFill>
                  <a:srgbClr val="000000"/>
                </a:solidFill>
              </a:rPr>
              <a:t>Juh – VR </a:t>
            </a:r>
            <a:r>
              <a:rPr lang="sk" sz="1200">
                <a:solidFill>
                  <a:srgbClr val="000000"/>
                </a:solidFill>
              </a:rPr>
              <a:t>(kapitalistická, autoritatívna, podpora USA) – surové potláčanie komunizmu, autokratický režim, nepokoje obyvateľstva</a:t>
            </a:r>
            <a:endParaRPr sz="12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>
                <a:solidFill>
                  <a:srgbClr val="000000"/>
                </a:solidFill>
              </a:rPr>
              <a:t>•</a:t>
            </a:r>
            <a:r>
              <a:rPr lang="sk" sz="1200" b="1">
                <a:solidFill>
                  <a:srgbClr val="000000"/>
                </a:solidFill>
              </a:rPr>
              <a:t>1960 – Vietkong</a:t>
            </a:r>
            <a:r>
              <a:rPr lang="sk" sz="1200">
                <a:solidFill>
                  <a:srgbClr val="000000"/>
                </a:solidFill>
              </a:rPr>
              <a:t> – partizánska organizácia pod vedením VDR s cieľom nastoliť komunizmus na juhu a zjednotiť Vietnam</a:t>
            </a: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sk">
                <a:solidFill>
                  <a:srgbClr val="000000"/>
                </a:solidFill>
              </a:rPr>
              <a:t>•</a:t>
            </a:r>
            <a:r>
              <a:rPr lang="sk" b="1">
                <a:solidFill>
                  <a:srgbClr val="000000"/>
                </a:solidFill>
              </a:rPr>
              <a:t>J. F. Kennedy </a:t>
            </a:r>
            <a:r>
              <a:rPr lang="sk">
                <a:solidFill>
                  <a:srgbClr val="000000"/>
                </a:solidFill>
              </a:rPr>
              <a:t>– nepriama podpora VR (zbrane, financie, poradcovia)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>
                <a:solidFill>
                  <a:srgbClr val="000000"/>
                </a:solidFill>
              </a:rPr>
              <a:t>•Snaha nezasiahnuť vojensky</a:t>
            </a:r>
            <a:endParaRPr sz="12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>
                <a:solidFill>
                  <a:srgbClr val="000000"/>
                </a:solidFill>
              </a:rPr>
              <a:t>•vo VR politická kríza, vojenské porážky</a:t>
            </a: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000000"/>
                </a:solidFill>
              </a:rPr>
              <a:t>•</a:t>
            </a:r>
            <a:r>
              <a:rPr lang="sk" b="1">
                <a:solidFill>
                  <a:srgbClr val="000000"/>
                </a:solidFill>
              </a:rPr>
              <a:t>L. B. Johnson </a:t>
            </a:r>
            <a:r>
              <a:rPr lang="sk">
                <a:solidFill>
                  <a:srgbClr val="000000"/>
                </a:solidFill>
              </a:rPr>
              <a:t>– zvýšenie amerického vplyvu vo Vietname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>
                <a:solidFill>
                  <a:srgbClr val="000000"/>
                </a:solidFill>
              </a:rPr>
              <a:t>•Bombardovanie (napalm), vyslanie amerických vojakov (marec 1965)</a:t>
            </a:r>
            <a:endParaRPr sz="12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>
                <a:solidFill>
                  <a:srgbClr val="000000"/>
                </a:solidFill>
              </a:rPr>
              <a:t>•Strata popularity, v Amerike mierové protesty</a:t>
            </a: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000000"/>
                </a:solidFill>
              </a:rPr>
              <a:t>•</a:t>
            </a:r>
            <a:r>
              <a:rPr lang="sk" b="1">
                <a:solidFill>
                  <a:srgbClr val="000000"/>
                </a:solidFill>
              </a:rPr>
              <a:t>R. Nixon </a:t>
            </a:r>
            <a:r>
              <a:rPr lang="sk">
                <a:solidFill>
                  <a:srgbClr val="000000"/>
                </a:solidFill>
              </a:rPr>
              <a:t>– sťahovanie vojakov z Vietnamu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>
                <a:solidFill>
                  <a:srgbClr val="000000"/>
                </a:solidFill>
              </a:rPr>
              <a:t>•1973 – odvolanie celej americkej ofenzívy (nátlak USA obyvateľstva)</a:t>
            </a:r>
            <a:endParaRPr sz="12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sk" sz="1200">
                <a:solidFill>
                  <a:srgbClr val="000000"/>
                </a:solidFill>
              </a:rPr>
              <a:t>•1975 – pád VR, zjednotený Vietnam (kom.)</a:t>
            </a:r>
            <a:endParaRPr sz="12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45"/>
          <p:cNvSpPr txBox="1">
            <a:spLocks noGrp="1"/>
          </p:cNvSpPr>
          <p:nvPr>
            <p:ph type="title"/>
          </p:nvPr>
        </p:nvSpPr>
        <p:spPr>
          <a:xfrm>
            <a:off x="745100" y="326163"/>
            <a:ext cx="2661900" cy="3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4400" b="1">
                <a:latin typeface="Bookman Old Style"/>
                <a:ea typeface="Bookman Old Style"/>
                <a:cs typeface="Bookman Old Style"/>
                <a:sym typeface="Bookman Old Style"/>
              </a:rPr>
              <a:t>Vietnam</a:t>
            </a:r>
            <a:endParaRPr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74" name="Google Shape;27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3100" y="138125"/>
            <a:ext cx="3641675" cy="238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3100" y="2571750"/>
            <a:ext cx="3641676" cy="241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5"/>
          <p:cNvPicPr preferRelativeResize="0"/>
          <p:nvPr/>
        </p:nvPicPr>
        <p:blipFill rotWithShape="1">
          <a:blip r:embed="rId5">
            <a:alphaModFix amt="86000"/>
          </a:blip>
          <a:srcRect/>
          <a:stretch/>
        </p:blipFill>
        <p:spPr>
          <a:xfrm>
            <a:off x="6223523" y="1679898"/>
            <a:ext cx="450600" cy="5975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endPos="30000" dist="38100" dir="5400000" fadeDir="5400012" sy="-100000" algn="bl" rotWithShape="0"/>
          </a:effectLst>
        </p:spPr>
      </p:pic>
      <p:pic>
        <p:nvPicPr>
          <p:cNvPr id="277" name="Google Shape;277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40799" y="4566874"/>
            <a:ext cx="266265" cy="35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4" name="Google Shape;28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42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6"/>
          <p:cNvPicPr preferRelativeResize="0"/>
          <p:nvPr/>
        </p:nvPicPr>
        <p:blipFill rotWithShape="1">
          <a:blip r:embed="rId4">
            <a:alphaModFix amt="77000"/>
          </a:blip>
          <a:srcRect/>
          <a:stretch/>
        </p:blipFill>
        <p:spPr>
          <a:xfrm>
            <a:off x="5965024" y="1245349"/>
            <a:ext cx="259025" cy="3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7"/>
          <p:cNvSpPr txBox="1"/>
          <p:nvPr/>
        </p:nvSpPr>
        <p:spPr>
          <a:xfrm>
            <a:off x="2845825" y="601275"/>
            <a:ext cx="6205200" cy="16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"/>
              <a:buChar char="-"/>
            </a:pP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70. roky – spomaľovanie hospodárskeho rastu Západu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"/>
              <a:buChar char="-"/>
            </a:pP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stúpajúca nezamestnanosť, inflácia, zvyšovanie cien ropy -&gt; hospodárstvo v novej kríze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"/>
              <a:buChar char="-"/>
            </a:pP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zavádzali sa nové pravidlá ekonomického riadenia – racionalizácia, modernizácia výrobných postupov, nové odvetvia priemyslu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presadzovanie </a:t>
            </a:r>
            <a:r>
              <a:rPr lang="sk" sz="1200" b="1">
                <a:latin typeface="Raleway"/>
                <a:ea typeface="Raleway"/>
                <a:cs typeface="Raleway"/>
                <a:sym typeface="Raleway"/>
              </a:rPr>
              <a:t>neoliberálnych postupov </a:t>
            </a: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– väčší priestor pre voľný trh bez ohľadu na sociálne dôsledky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91" name="Google Shape;29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050" y="601275"/>
            <a:ext cx="2306143" cy="2984699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7"/>
          <p:cNvSpPr txBox="1"/>
          <p:nvPr/>
        </p:nvSpPr>
        <p:spPr>
          <a:xfrm>
            <a:off x="135425" y="3585975"/>
            <a:ext cx="2549400" cy="13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100" b="1">
                <a:latin typeface="Raleway"/>
                <a:ea typeface="Raleway"/>
                <a:cs typeface="Raleway"/>
                <a:sym typeface="Raleway"/>
              </a:rPr>
              <a:t>Margaret Thatcherová</a:t>
            </a:r>
            <a:r>
              <a:rPr lang="sk" sz="1100">
                <a:latin typeface="Raleway"/>
                <a:ea typeface="Raleway"/>
                <a:cs typeface="Raleway"/>
                <a:sym typeface="Raleway"/>
              </a:rPr>
              <a:t>, „Železná lady“, predsedníčka britskej vlády a Konzervatívnej strany</a:t>
            </a:r>
            <a:endParaRPr sz="11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100">
                <a:latin typeface="Raleway"/>
                <a:ea typeface="Raleway"/>
                <a:cs typeface="Raleway"/>
                <a:sym typeface="Raleway"/>
              </a:rPr>
              <a:t>- ekonomický liberalizmus, politika nízkych daní, silná a samostatná zahraničná politika</a:t>
            </a:r>
            <a:endParaRPr sz="11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93" name="Google Shape;29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8725" y="2029658"/>
            <a:ext cx="2306151" cy="2883817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7"/>
          <p:cNvSpPr txBox="1"/>
          <p:nvPr/>
        </p:nvSpPr>
        <p:spPr>
          <a:xfrm>
            <a:off x="3468038" y="2488250"/>
            <a:ext cx="3000000" cy="12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100" b="1">
                <a:latin typeface="Raleway"/>
                <a:ea typeface="Raleway"/>
                <a:cs typeface="Raleway"/>
                <a:sym typeface="Raleway"/>
              </a:rPr>
              <a:t>Ronald Reagan</a:t>
            </a:r>
            <a:r>
              <a:rPr lang="sk" sz="1100">
                <a:latin typeface="Raleway"/>
                <a:ea typeface="Raleway"/>
                <a:cs typeface="Raleway"/>
                <a:sym typeface="Raleway"/>
              </a:rPr>
              <a:t>, 40. prezident USA, republikánska strana</a:t>
            </a:r>
            <a:endParaRPr sz="11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-"/>
            </a:pPr>
            <a:r>
              <a:rPr lang="sk" sz="1100">
                <a:latin typeface="Raleway"/>
                <a:ea typeface="Raleway"/>
                <a:cs typeface="Raleway"/>
                <a:sym typeface="Raleway"/>
              </a:rPr>
              <a:t>konfrontačná zahraničná politika voči ZSSR, nová ekonomická politika – „Reaganomika“</a:t>
            </a:r>
            <a:r>
              <a:rPr lang="sk" sz="1600">
                <a:latin typeface="Raleway"/>
                <a:ea typeface="Raleway"/>
                <a:cs typeface="Raleway"/>
                <a:sym typeface="Raleway"/>
              </a:rPr>
              <a:t> 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5" name="Google Shape;295;p47"/>
          <p:cNvSpPr txBox="1"/>
          <p:nvPr/>
        </p:nvSpPr>
        <p:spPr>
          <a:xfrm>
            <a:off x="2845813" y="3836200"/>
            <a:ext cx="3359100" cy="12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"/>
              <a:buChar char="-"/>
            </a:pP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návrat ku kapitalistickej ekonomike sa ukázal ako správny smer pre udržanie úspešnosti hospodárskeho vývoja vyspelých krajín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47"/>
          <p:cNvSpPr txBox="1"/>
          <p:nvPr/>
        </p:nvSpPr>
        <p:spPr>
          <a:xfrm>
            <a:off x="3562075" y="0"/>
            <a:ext cx="1926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000" b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70. roky</a:t>
            </a:r>
            <a:endParaRPr sz="3000" b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3"/>
          <p:cNvSpPr txBox="1"/>
          <p:nvPr/>
        </p:nvSpPr>
        <p:spPr>
          <a:xfrm>
            <a:off x="206100" y="157000"/>
            <a:ext cx="4365900" cy="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sk" sz="1100">
                <a:latin typeface="Raleway"/>
                <a:ea typeface="Raleway"/>
                <a:cs typeface="Raleway"/>
                <a:sym typeface="Raleway"/>
              </a:rPr>
              <a:t>krátko po vojne posilnené najmä </a:t>
            </a:r>
            <a:r>
              <a:rPr lang="sk" sz="1100" b="1">
                <a:latin typeface="Raleway"/>
                <a:ea typeface="Raleway"/>
                <a:cs typeface="Raleway"/>
                <a:sym typeface="Raleway"/>
              </a:rPr>
              <a:t>ľavicové strany</a:t>
            </a:r>
            <a:endParaRPr sz="11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sk" sz="1100" b="1">
                <a:latin typeface="Raleway"/>
                <a:ea typeface="Raleway"/>
                <a:cs typeface="Raleway"/>
                <a:sym typeface="Raleway"/>
              </a:rPr>
              <a:t>nová demokracia</a:t>
            </a:r>
            <a:r>
              <a:rPr lang="sk" sz="1100">
                <a:latin typeface="Raleway"/>
                <a:ea typeface="Raleway"/>
                <a:cs typeface="Raleway"/>
                <a:sym typeface="Raleway"/>
              </a:rPr>
              <a:t> politického života, povojnový politický konzervativizmus</a:t>
            </a:r>
            <a:endParaRPr sz="7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66" name="Google Shape;16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813" y="937775"/>
            <a:ext cx="3902524" cy="25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3"/>
          <p:cNvSpPr txBox="1"/>
          <p:nvPr/>
        </p:nvSpPr>
        <p:spPr>
          <a:xfrm>
            <a:off x="1100425" y="3514150"/>
            <a:ext cx="2679300" cy="8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000" b="1">
                <a:latin typeface="Raleway"/>
                <a:ea typeface="Raleway"/>
                <a:cs typeface="Raleway"/>
                <a:sym typeface="Raleway"/>
              </a:rPr>
              <a:t>Robert Schuman</a:t>
            </a:r>
            <a:r>
              <a:rPr lang="sk" sz="1000">
                <a:latin typeface="Raleway"/>
                <a:ea typeface="Raleway"/>
                <a:cs typeface="Raleway"/>
                <a:sym typeface="Raleway"/>
              </a:rPr>
              <a:t>, francúzsky minister zahraničných vecí,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000">
                <a:latin typeface="Raleway"/>
                <a:ea typeface="Raleway"/>
                <a:cs typeface="Raleway"/>
                <a:sym typeface="Raleway"/>
              </a:rPr>
              <a:t>považovaný za jedného zo zakladateľov EÚ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68" name="Google Shape;16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6100" y="216800"/>
            <a:ext cx="3732075" cy="177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3"/>
          <p:cNvSpPr txBox="1"/>
          <p:nvPr/>
        </p:nvSpPr>
        <p:spPr>
          <a:xfrm>
            <a:off x="4572000" y="2156725"/>
            <a:ext cx="4306200" cy="26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sk" sz="1100">
                <a:latin typeface="Raleway"/>
                <a:ea typeface="Raleway"/>
                <a:cs typeface="Raleway"/>
                <a:sym typeface="Raleway"/>
              </a:rPr>
              <a:t>na politickú scénu sa dostávajú </a:t>
            </a:r>
            <a:r>
              <a:rPr lang="sk" sz="1100" b="1">
                <a:latin typeface="Raleway"/>
                <a:ea typeface="Raleway"/>
                <a:cs typeface="Raleway"/>
                <a:sym typeface="Raleway"/>
              </a:rPr>
              <a:t>KRESŤANSKÉ DEMOKRACIE </a:t>
            </a:r>
            <a:r>
              <a:rPr lang="sk" sz="1100">
                <a:latin typeface="Raleway"/>
                <a:ea typeface="Raleway"/>
                <a:cs typeface="Raleway"/>
                <a:sym typeface="Raleway"/>
              </a:rPr>
              <a:t>– postupne sa rozšírili po celej západnej Európe</a:t>
            </a:r>
            <a:endParaRPr sz="1100"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aleway"/>
              <a:buChar char="-"/>
            </a:pPr>
            <a:r>
              <a:rPr lang="sk" sz="1100">
                <a:latin typeface="Raleway"/>
                <a:ea typeface="Raleway"/>
                <a:cs typeface="Raleway"/>
                <a:sym typeface="Raleway"/>
              </a:rPr>
              <a:t>z predvojnových kresťansko-sociálnych strán (tvrdá pravica)</a:t>
            </a:r>
            <a:endParaRPr sz="1100"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aleway"/>
              <a:buChar char="-"/>
            </a:pPr>
            <a:r>
              <a:rPr lang="sk" sz="1100">
                <a:latin typeface="Raleway"/>
                <a:ea typeface="Raleway"/>
                <a:cs typeface="Raleway"/>
                <a:sym typeface="Raleway"/>
              </a:rPr>
              <a:t>ciele a znaky:</a:t>
            </a:r>
            <a:endParaRPr sz="1100">
              <a:latin typeface="Raleway"/>
              <a:ea typeface="Raleway"/>
              <a:cs typeface="Raleway"/>
              <a:sym typeface="Raleway"/>
            </a:endParaRPr>
          </a:p>
          <a:p>
            <a:pPr marL="13716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aleway"/>
              <a:buChar char="●"/>
            </a:pPr>
            <a:r>
              <a:rPr lang="sk" sz="1100">
                <a:latin typeface="Raleway"/>
                <a:ea typeface="Raleway"/>
                <a:cs typeface="Raleway"/>
                <a:sym typeface="Raleway"/>
              </a:rPr>
              <a:t>zachovávať a presadzovať morálku založenú na kresťanských hodnotách</a:t>
            </a:r>
            <a:endParaRPr sz="1100">
              <a:latin typeface="Raleway"/>
              <a:ea typeface="Raleway"/>
              <a:cs typeface="Raleway"/>
              <a:sym typeface="Raleway"/>
            </a:endParaRPr>
          </a:p>
          <a:p>
            <a:pPr marL="13716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aleway"/>
              <a:buChar char="●"/>
            </a:pPr>
            <a:r>
              <a:rPr lang="sk" sz="1100">
                <a:latin typeface="Raleway"/>
                <a:ea typeface="Raleway"/>
                <a:cs typeface="Raleway"/>
                <a:sym typeface="Raleway"/>
              </a:rPr>
              <a:t>dôraz na demokratické usporiadanie politického života</a:t>
            </a:r>
            <a:endParaRPr sz="1100">
              <a:latin typeface="Raleway"/>
              <a:ea typeface="Raleway"/>
              <a:cs typeface="Raleway"/>
              <a:sym typeface="Raleway"/>
            </a:endParaRPr>
          </a:p>
          <a:p>
            <a:pPr marL="13716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aleway"/>
              <a:buChar char="●"/>
            </a:pPr>
            <a:r>
              <a:rPr lang="sk" sz="1100">
                <a:latin typeface="Raleway"/>
                <a:ea typeface="Raleway"/>
                <a:cs typeface="Raleway"/>
                <a:sym typeface="Raleway"/>
              </a:rPr>
              <a:t>myšlienky európskej integrácie</a:t>
            </a:r>
            <a:endParaRPr sz="1100">
              <a:latin typeface="Raleway"/>
              <a:ea typeface="Raleway"/>
              <a:cs typeface="Raleway"/>
              <a:sym typeface="Raleway"/>
            </a:endParaRPr>
          </a:p>
          <a:p>
            <a:pPr marL="13716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aleway"/>
              <a:buChar char="●"/>
            </a:pPr>
            <a:r>
              <a:rPr lang="sk" sz="1100">
                <a:latin typeface="Raleway"/>
                <a:ea typeface="Raleway"/>
                <a:cs typeface="Raleway"/>
                <a:sym typeface="Raleway"/>
              </a:rPr>
              <a:t>výhrady k voľnému trhu, znárodňovanie</a:t>
            </a:r>
            <a:endParaRPr sz="1100">
              <a:latin typeface="Raleway"/>
              <a:ea typeface="Raleway"/>
              <a:cs typeface="Raleway"/>
              <a:sym typeface="Raleway"/>
            </a:endParaRPr>
          </a:p>
          <a:p>
            <a:pPr marL="13716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aleway"/>
              <a:buChar char="●"/>
            </a:pPr>
            <a:r>
              <a:rPr lang="sk" sz="1100">
                <a:latin typeface="Raleway"/>
                <a:ea typeface="Raleway"/>
                <a:cs typeface="Raleway"/>
                <a:sym typeface="Raleway"/>
              </a:rPr>
              <a:t>mnohé sociálne opatrenia </a:t>
            </a:r>
            <a:endParaRPr sz="15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0" name="Google Shape;170;p33"/>
          <p:cNvSpPr txBox="1"/>
          <p:nvPr/>
        </p:nvSpPr>
        <p:spPr>
          <a:xfrm>
            <a:off x="488825" y="4346475"/>
            <a:ext cx="4811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300" b="1" i="1">
                <a:latin typeface="Raleway"/>
                <a:ea typeface="Raleway"/>
                <a:cs typeface="Raleway"/>
                <a:sym typeface="Raleway"/>
              </a:rPr>
              <a:t>“Svetový mier nemôže byť zabezpečený bez tvorivého úsilia primeraného nebezpečenstvám, ktoré ho ohrozujú.” (R. S.)</a:t>
            </a:r>
            <a:endParaRPr sz="1300" b="1" i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4"/>
          <p:cNvSpPr txBox="1"/>
          <p:nvPr/>
        </p:nvSpPr>
        <p:spPr>
          <a:xfrm>
            <a:off x="313025" y="325625"/>
            <a:ext cx="3000000" cy="39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"/>
              <a:buChar char="-"/>
            </a:pP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kresťanskí demokrati naviazali na činnosť kresťanských strán, ktoré už pred vojnou bojovali proti fašistickým a autoritatívnym režimom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na čele opäť osobnosti ako </a:t>
            </a:r>
            <a:r>
              <a:rPr lang="sk" sz="1200" b="1">
                <a:latin typeface="Raleway"/>
                <a:ea typeface="Raleway"/>
                <a:cs typeface="Raleway"/>
                <a:sym typeface="Raleway"/>
              </a:rPr>
              <a:t>Konrad Adenauer</a:t>
            </a: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 (Nemecko), </a:t>
            </a:r>
            <a:r>
              <a:rPr lang="sk" sz="1200" b="1">
                <a:latin typeface="Raleway"/>
                <a:ea typeface="Raleway"/>
                <a:cs typeface="Raleway"/>
                <a:sym typeface="Raleway"/>
              </a:rPr>
              <a:t>Alcide de Gasperi</a:t>
            </a: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 (Taliansko), </a:t>
            </a:r>
            <a:r>
              <a:rPr lang="sk" sz="1200" b="1">
                <a:latin typeface="Raleway"/>
                <a:ea typeface="Raleway"/>
                <a:cs typeface="Raleway"/>
                <a:sym typeface="Raleway"/>
              </a:rPr>
              <a:t>Robert Schuman</a:t>
            </a: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 (Francúzsko)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"/>
              <a:buChar char="-"/>
            </a:pP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vojna zmenila ich pohľad na nacionalizmus → začali presadzovať spoluprácu európskych národov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"/>
              <a:buChar char="-"/>
            </a:pP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nové politické strany sa nedali ďalej zaradiť medzi ľavicu alebo pravicu, prestávalo platiť rozdelenie na socialistické a kapitalistické skupiny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6" name="Google Shape;17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0788" y="159875"/>
            <a:ext cx="2327525" cy="310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6525" y="1420445"/>
            <a:ext cx="2327524" cy="328962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4"/>
          <p:cNvSpPr txBox="1"/>
          <p:nvPr/>
        </p:nvSpPr>
        <p:spPr>
          <a:xfrm>
            <a:off x="6204225" y="482350"/>
            <a:ext cx="27921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100" b="1">
                <a:latin typeface="Raleway"/>
                <a:ea typeface="Raleway"/>
                <a:cs typeface="Raleway"/>
                <a:sym typeface="Raleway"/>
              </a:rPr>
              <a:t>Konrad Adenauer</a:t>
            </a:r>
            <a:r>
              <a:rPr lang="sk" sz="1100">
                <a:latin typeface="Raleway"/>
                <a:ea typeface="Raleway"/>
                <a:cs typeface="Raleway"/>
                <a:sym typeface="Raleway"/>
              </a:rPr>
              <a:t>, prvý povojnový predseda vlády Nemecka, spoluzakladateľ Kresťanskodemokratickej únie Nemecka</a:t>
            </a:r>
            <a:endParaRPr sz="9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9" name="Google Shape;179;p34"/>
          <p:cNvSpPr txBox="1"/>
          <p:nvPr/>
        </p:nvSpPr>
        <p:spPr>
          <a:xfrm>
            <a:off x="3660863" y="3261725"/>
            <a:ext cx="2327400" cy="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100" b="1">
                <a:latin typeface="Raleway"/>
                <a:ea typeface="Raleway"/>
                <a:cs typeface="Raleway"/>
                <a:sym typeface="Raleway"/>
              </a:rPr>
              <a:t>Alcide de Gasperi</a:t>
            </a:r>
            <a:r>
              <a:rPr lang="sk" sz="1100">
                <a:latin typeface="Raleway"/>
                <a:ea typeface="Raleway"/>
                <a:cs typeface="Raleway"/>
                <a:sym typeface="Raleway"/>
              </a:rPr>
              <a:t>, taliansky premiér, zakladateľ talianskej Kresťanskodemokratickej strany</a:t>
            </a:r>
            <a:endParaRPr sz="11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0" name="Google Shape;180;p34"/>
          <p:cNvSpPr txBox="1"/>
          <p:nvPr/>
        </p:nvSpPr>
        <p:spPr>
          <a:xfrm>
            <a:off x="986825" y="4345625"/>
            <a:ext cx="4306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300" b="1" i="1">
                <a:latin typeface="Raleway"/>
                <a:ea typeface="Raleway"/>
                <a:cs typeface="Raleway"/>
                <a:sym typeface="Raleway"/>
              </a:rPr>
              <a:t>“Najprv sa staňte neobľúbeným a potom Vás budú brať vážne.” - K. A.</a:t>
            </a:r>
            <a:endParaRPr sz="1300" b="1" i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5"/>
          <p:cNvSpPr txBox="1"/>
          <p:nvPr/>
        </p:nvSpPr>
        <p:spPr>
          <a:xfrm>
            <a:off x="2519775" y="632425"/>
            <a:ext cx="3698100" cy="3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začiatkom 50. rokov ľavicové vlády (socialistov) vystriedali vlády s </a:t>
            </a:r>
            <a:r>
              <a:rPr lang="sk" sz="1200" b="1">
                <a:latin typeface="Raleway"/>
                <a:ea typeface="Raleway"/>
                <a:cs typeface="Raleway"/>
                <a:sym typeface="Raleway"/>
              </a:rPr>
              <a:t>konzervatívnejšie zameranými programami</a:t>
            </a: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  (väčšinou kresťanskí demokrati)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Veľká Británia – premiérom opäť </a:t>
            </a:r>
            <a:r>
              <a:rPr lang="sk" sz="1200" b="1">
                <a:latin typeface="Raleway"/>
                <a:ea typeface="Raleway"/>
                <a:cs typeface="Raleway"/>
                <a:sym typeface="Raleway"/>
              </a:rPr>
              <a:t>Winston Churchill</a:t>
            </a:r>
            <a:endParaRPr sz="1200" b="1"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"/>
              <a:buChar char="-"/>
            </a:pP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dôvody: zvyšujúca sa životná úroveň, napätie počas studenej vojny, správy o represívnej vnútornej politike ZSSR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"/>
              <a:buChar char="-"/>
            </a:pP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neodmietal sa zásah štátu do ekonomiky, štát bol naďalej silný, znárodnenie ostávalo väčšinou v platnosti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idea </a:t>
            </a:r>
            <a:r>
              <a:rPr lang="sk" sz="1200" b="1">
                <a:latin typeface="Raleway"/>
                <a:ea typeface="Raleway"/>
                <a:cs typeface="Raleway"/>
                <a:sym typeface="Raleway"/>
              </a:rPr>
              <a:t>SOCIÁLNE ÚSPEŠNÉHO ŠTÁTU </a:t>
            </a: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alebo </a:t>
            </a:r>
            <a:r>
              <a:rPr lang="sk" sz="1200" b="1">
                <a:latin typeface="Raleway"/>
                <a:ea typeface="Raleway"/>
                <a:cs typeface="Raleway"/>
                <a:sym typeface="Raleway"/>
              </a:rPr>
              <a:t>ŠTÁTU SOCIÁLNEHO BLAHOBYTU </a:t>
            </a: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(tzv. welfare state)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86" name="Google Shape;18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9100" y="562475"/>
            <a:ext cx="2561802" cy="325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113" y="562475"/>
            <a:ext cx="2397625" cy="325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5"/>
          <p:cNvSpPr txBox="1"/>
          <p:nvPr/>
        </p:nvSpPr>
        <p:spPr>
          <a:xfrm>
            <a:off x="15425" y="3818725"/>
            <a:ext cx="28830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predná strana komiksu </a:t>
            </a:r>
            <a:r>
              <a:rPr lang="sk" sz="1200" b="1">
                <a:latin typeface="Raleway"/>
                <a:ea typeface="Raleway"/>
                <a:cs typeface="Raleway"/>
                <a:sym typeface="Raleway"/>
              </a:rPr>
              <a:t>„Amerika pod socializmom“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9" name="Google Shape;189;p35"/>
          <p:cNvSpPr txBox="1"/>
          <p:nvPr/>
        </p:nvSpPr>
        <p:spPr>
          <a:xfrm>
            <a:off x="6110000" y="3818725"/>
            <a:ext cx="30000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 b="1">
                <a:latin typeface="Raleway"/>
                <a:ea typeface="Raleway"/>
                <a:cs typeface="Raleway"/>
                <a:sym typeface="Raleway"/>
              </a:rPr>
              <a:t>Winston Churchill</a:t>
            </a: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, tiež spisovateľ, historik, žurnalista, vojak, zákonodarca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0" name="Google Shape;190;p35"/>
          <p:cNvSpPr txBox="1"/>
          <p:nvPr/>
        </p:nvSpPr>
        <p:spPr>
          <a:xfrm>
            <a:off x="2256600" y="4437725"/>
            <a:ext cx="4306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300" b="1" i="1"/>
              <a:t>“Úspech, to je napredovanie od zlyhania ku zlyhaniu bez straty nadšenia.” - W. C.</a:t>
            </a:r>
            <a:endParaRPr sz="1300" b="1" i="1"/>
          </a:p>
        </p:txBody>
      </p:sp>
      <p:sp>
        <p:nvSpPr>
          <p:cNvPr id="191" name="Google Shape;191;p35"/>
          <p:cNvSpPr txBox="1"/>
          <p:nvPr/>
        </p:nvSpPr>
        <p:spPr>
          <a:xfrm>
            <a:off x="3509850" y="0"/>
            <a:ext cx="2124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000" b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50. roky</a:t>
            </a:r>
            <a:endParaRPr sz="3000" b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92" name="Google Shape;192;p35"/>
          <p:cNvPicPr preferRelativeResize="0"/>
          <p:nvPr/>
        </p:nvPicPr>
        <p:blipFill rotWithShape="1">
          <a:blip r:embed="rId5">
            <a:alphaModFix/>
          </a:blip>
          <a:srcRect b="38949"/>
          <a:stretch/>
        </p:blipFill>
        <p:spPr>
          <a:xfrm rot="-2365730">
            <a:off x="8054850" y="1934899"/>
            <a:ext cx="335501" cy="27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6"/>
          <p:cNvSpPr txBox="1">
            <a:spLocks noGrp="1"/>
          </p:cNvSpPr>
          <p:nvPr>
            <p:ph type="subTitle" idx="3"/>
          </p:nvPr>
        </p:nvSpPr>
        <p:spPr>
          <a:xfrm>
            <a:off x="326125" y="842950"/>
            <a:ext cx="4379100" cy="42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>
                <a:solidFill>
                  <a:srgbClr val="000000"/>
                </a:solidFill>
              </a:rPr>
              <a:t>•</a:t>
            </a:r>
            <a:endParaRPr/>
          </a:p>
        </p:txBody>
      </p:sp>
      <p:sp>
        <p:nvSpPr>
          <p:cNvPr id="198" name="Google Shape;198;p36"/>
          <p:cNvSpPr txBox="1">
            <a:spLocks noGrp="1"/>
          </p:cNvSpPr>
          <p:nvPr>
            <p:ph type="title"/>
          </p:nvPr>
        </p:nvSpPr>
        <p:spPr>
          <a:xfrm>
            <a:off x="680775" y="0"/>
            <a:ext cx="5184300" cy="188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4400" b="1">
                <a:latin typeface="Lexend"/>
                <a:ea typeface="Lexend"/>
                <a:cs typeface="Lexend"/>
                <a:sym typeface="Lexend"/>
              </a:rPr>
              <a:t>hospodársky a sociálny vývoj v 50. - 60. rokoch</a:t>
            </a:r>
            <a:endParaRPr sz="4400" b="1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99" name="Google Shape;199;p36"/>
          <p:cNvPicPr preferRelativeResize="0"/>
          <p:nvPr/>
        </p:nvPicPr>
        <p:blipFill rotWithShape="1">
          <a:blip r:embed="rId3">
            <a:alphaModFix/>
          </a:blip>
          <a:srcRect l="1559" r="1569"/>
          <a:stretch/>
        </p:blipFill>
        <p:spPr>
          <a:xfrm>
            <a:off x="5410200" y="842950"/>
            <a:ext cx="3182374" cy="213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3550" y="3022138"/>
            <a:ext cx="1572700" cy="197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2799" y="3010562"/>
            <a:ext cx="1543050" cy="19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57700" y="1889550"/>
            <a:ext cx="266259" cy="35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7"/>
          <p:cNvSpPr txBox="1">
            <a:spLocks noGrp="1"/>
          </p:cNvSpPr>
          <p:nvPr>
            <p:ph type="title"/>
          </p:nvPr>
        </p:nvSpPr>
        <p:spPr>
          <a:xfrm>
            <a:off x="3928400" y="106925"/>
            <a:ext cx="5184300" cy="7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3000" b="1">
                <a:latin typeface="Lexend"/>
                <a:ea typeface="Lexend"/>
                <a:cs typeface="Lexend"/>
                <a:sym typeface="Lexend"/>
              </a:rPr>
              <a:t>Európska integrácia</a:t>
            </a:r>
            <a:endParaRPr sz="30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08" name="Google Shape;208;p37"/>
          <p:cNvSpPr txBox="1"/>
          <p:nvPr/>
        </p:nvSpPr>
        <p:spPr>
          <a:xfrm>
            <a:off x="3928400" y="781800"/>
            <a:ext cx="5139900" cy="43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>
                <a:latin typeface="Raleway"/>
                <a:ea typeface="Raleway"/>
                <a:cs typeface="Raleway"/>
                <a:sym typeface="Raleway"/>
              </a:rPr>
              <a:t>Prvé náznaky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•európska jednota bola spomínaná už počas vojny príslušníkmi protifašistického odboja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>
                <a:latin typeface="Raleway"/>
                <a:ea typeface="Raleway"/>
                <a:cs typeface="Raleway"/>
                <a:sym typeface="Raleway"/>
              </a:rPr>
              <a:t>Príčina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•Západoeurópske štáty chceli zvýšiť svoju silu a prestíž, ale samostatne sa nemohli vyrovnať ZSSR a USA = museli sa zjednotiť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>
                <a:latin typeface="Raleway"/>
                <a:ea typeface="Raleway"/>
                <a:cs typeface="Raleway"/>
                <a:sym typeface="Raleway"/>
              </a:rPr>
              <a:t>Predstavy krajín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•každá krajina mala inú predstavu o tom, ako by sa Európa mala zjednotiť a preto bol proces veľmi komplikovaný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•veľkú zásluhu majú na zjednotení európy hlavne Konrad Adenauera, Robert Schuman, Jean Monnet a Alcide De Gasperi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>
                <a:latin typeface="Raleway"/>
                <a:ea typeface="Raleway"/>
                <a:cs typeface="Raleway"/>
                <a:sym typeface="Raleway"/>
              </a:rPr>
              <a:t>Politika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•striedanie vlád medzi konzervatívnymi a socialistickými stranami riešilo všetky problémy počas politickeho vývoja západnej Európy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•Socialistické strany = začali zvyšovať verejné výdavky a rozširovať sociálnu starostlivosť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•Veľké verejné výdavky = vyprázdňovali sa = museli zvýšiť dane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>
                <a:latin typeface="Raleway"/>
                <a:ea typeface="Raleway"/>
                <a:cs typeface="Raleway"/>
                <a:sym typeface="Raleway"/>
              </a:rPr>
              <a:t>•zvýšila sa nezamestnanosť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9" name="Google Shape;20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100" y="1327125"/>
            <a:ext cx="3666826" cy="272207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7"/>
          <p:cNvSpPr txBox="1"/>
          <p:nvPr/>
        </p:nvSpPr>
        <p:spPr>
          <a:xfrm>
            <a:off x="645863" y="4158750"/>
            <a:ext cx="2667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/>
              <a:t>9.5.1950 - Robert Schuman - spojenie zdrojov železa a uhlia medzi Francúzskom a Nemeckom</a:t>
            </a:r>
            <a:endParaRPr sz="1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8"/>
          <p:cNvSpPr txBox="1">
            <a:spLocks noGrp="1"/>
          </p:cNvSpPr>
          <p:nvPr>
            <p:ph type="subTitle" idx="3"/>
          </p:nvPr>
        </p:nvSpPr>
        <p:spPr>
          <a:xfrm>
            <a:off x="-44725" y="956350"/>
            <a:ext cx="4939800" cy="38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k"/>
              <a:t>Na konci 2. svetovej vojny vedúca hospodárska sila </a:t>
            </a:r>
            <a:endParaRPr/>
          </a:p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k" b="1"/>
              <a:t>Zlatý vek kapitalizmu</a:t>
            </a:r>
            <a:r>
              <a:rPr lang="sk"/>
              <a:t> - 50. - 70. roky</a:t>
            </a:r>
            <a:endParaRPr/>
          </a:p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k"/>
              <a:t>Vojenský Keynesianizmus</a:t>
            </a:r>
            <a:endParaRPr/>
          </a:p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k"/>
              <a:t>Na úkor katastrofy v európe - prílev odborníkov</a:t>
            </a:r>
            <a:endParaRPr/>
          </a:p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k"/>
              <a:t>Modernizačné zmeny v priemysle - </a:t>
            </a:r>
            <a:r>
              <a:rPr lang="sk" b="1"/>
              <a:t>špička technologického pokroku </a:t>
            </a:r>
            <a:endParaRPr b="1"/>
          </a:p>
          <a:p>
            <a: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k"/>
              <a:t>vesmírne preteky, automatizácia výroby, poľnohospodárstva, diaľnice</a:t>
            </a:r>
            <a:endParaRPr/>
          </a:p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k"/>
              <a:t>Európa sa stala </a:t>
            </a:r>
            <a:r>
              <a:rPr lang="sk" b="1"/>
              <a:t>veľkým trhom</a:t>
            </a:r>
            <a:r>
              <a:rPr lang="sk"/>
              <a:t> - museli úverovať</a:t>
            </a:r>
            <a:endParaRPr/>
          </a:p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k"/>
              <a:t>Napriek rozmachu chceli republikáni zachovať </a:t>
            </a:r>
            <a:r>
              <a:rPr lang="sk" b="1"/>
              <a:t>tradičné znaky</a:t>
            </a:r>
            <a:r>
              <a:rPr lang="sk"/>
              <a:t> (napr. vzťahy medzi čiernymi a bielymi, </a:t>
            </a:r>
            <a:r>
              <a:rPr lang="sk" b="1"/>
              <a:t>izolacionizmus</a:t>
            </a:r>
            <a:r>
              <a:rPr lang="sk"/>
              <a:t>) </a:t>
            </a:r>
            <a:endParaRPr/>
          </a:p>
        </p:txBody>
      </p:sp>
      <p:sp>
        <p:nvSpPr>
          <p:cNvPr id="216" name="Google Shape;216;p38"/>
          <p:cNvSpPr txBox="1">
            <a:spLocks noGrp="1"/>
          </p:cNvSpPr>
          <p:nvPr>
            <p:ph type="subTitle" idx="4"/>
          </p:nvPr>
        </p:nvSpPr>
        <p:spPr>
          <a:xfrm>
            <a:off x="5142603" y="3362325"/>
            <a:ext cx="3429000" cy="136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k"/>
              <a:t>“Americký spôsob života” - bývanie v rodinných domoch, </a:t>
            </a:r>
            <a:r>
              <a:rPr lang="sk" b="1"/>
              <a:t>konzumerizmus</a:t>
            </a:r>
            <a:endParaRPr b="1"/>
          </a:p>
        </p:txBody>
      </p:sp>
      <p:sp>
        <p:nvSpPr>
          <p:cNvPr id="217" name="Google Shape;217;p38"/>
          <p:cNvSpPr txBox="1">
            <a:spLocks noGrp="1"/>
          </p:cNvSpPr>
          <p:nvPr>
            <p:ph type="title"/>
          </p:nvPr>
        </p:nvSpPr>
        <p:spPr>
          <a:xfrm>
            <a:off x="268125" y="271950"/>
            <a:ext cx="4547700" cy="3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800"/>
              <a:t>Povojnový hospodársky rast USA</a:t>
            </a:r>
            <a:endParaRPr sz="2800"/>
          </a:p>
        </p:txBody>
      </p:sp>
      <p:pic>
        <p:nvPicPr>
          <p:cNvPr id="218" name="Google Shape;218;p38"/>
          <p:cNvPicPr preferRelativeResize="0"/>
          <p:nvPr/>
        </p:nvPicPr>
        <p:blipFill rotWithShape="1">
          <a:blip r:embed="rId3">
            <a:alphaModFix/>
          </a:blip>
          <a:srcRect l="4478" r="3372"/>
          <a:stretch/>
        </p:blipFill>
        <p:spPr>
          <a:xfrm>
            <a:off x="5039775" y="377175"/>
            <a:ext cx="3867299" cy="306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8300" y="2879300"/>
            <a:ext cx="335501" cy="44492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8"/>
          <p:cNvSpPr txBox="1">
            <a:spLocks noGrp="1"/>
          </p:cNvSpPr>
          <p:nvPr>
            <p:ph type="subTitle" idx="3"/>
          </p:nvPr>
        </p:nvSpPr>
        <p:spPr>
          <a:xfrm>
            <a:off x="326125" y="842950"/>
            <a:ext cx="4379100" cy="42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>
                <a:solidFill>
                  <a:srgbClr val="000000"/>
                </a:solidFill>
              </a:rPr>
              <a:t>•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9"/>
          <p:cNvSpPr txBox="1">
            <a:spLocks noGrp="1"/>
          </p:cNvSpPr>
          <p:nvPr>
            <p:ph type="subTitle" idx="3"/>
          </p:nvPr>
        </p:nvSpPr>
        <p:spPr>
          <a:xfrm>
            <a:off x="339600" y="863225"/>
            <a:ext cx="4489500" cy="3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k"/>
              <a:t>Trvalo od </a:t>
            </a:r>
            <a:r>
              <a:rPr lang="sk" b="1"/>
              <a:t>1954 - 1968</a:t>
            </a:r>
            <a:r>
              <a:rPr lang="sk"/>
              <a:t> - cieľom kampane bolo zrovnoprávniť rasy v USA</a:t>
            </a:r>
            <a:endParaRPr/>
          </a:p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k"/>
              <a:t>Situácia bola obzvlášť zlá na juhu - Zákony Jima Crowa - boli oddelené školy, poschodia v nemocniciach, obmedzené volebné právo</a:t>
            </a:r>
            <a:endParaRPr/>
          </a:p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k"/>
              <a:t>Náladu zhoršovali incidenty ako zavraždenie Emmetta Tilla, zatknutie </a:t>
            </a:r>
            <a:r>
              <a:rPr lang="sk" b="1"/>
              <a:t>Rosy Parks</a:t>
            </a:r>
            <a:r>
              <a:rPr lang="sk"/>
              <a:t>, kríza Little Rock, mnohé verejné lynčovania </a:t>
            </a:r>
            <a:endParaRPr/>
          </a:p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k"/>
              <a:t>Formy boja boli </a:t>
            </a:r>
            <a:r>
              <a:rPr lang="sk" b="1"/>
              <a:t>zväčša nenásilné</a:t>
            </a:r>
            <a:endParaRPr b="1"/>
          </a:p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k"/>
              <a:t>Výnimku tvorili menšinové sekty (Čierni moslimovia, Čierni panteri, Čierna moc) - černošský rasizmus - </a:t>
            </a:r>
            <a:r>
              <a:rPr lang="sk" b="1"/>
              <a:t>Malcolm X</a:t>
            </a:r>
            <a:r>
              <a:rPr lang="sk"/>
              <a:t> </a:t>
            </a:r>
            <a:endParaRPr/>
          </a:p>
        </p:txBody>
      </p:sp>
      <p:sp>
        <p:nvSpPr>
          <p:cNvPr id="226" name="Google Shape;226;p39"/>
          <p:cNvSpPr txBox="1">
            <a:spLocks noGrp="1"/>
          </p:cNvSpPr>
          <p:nvPr>
            <p:ph type="title"/>
          </p:nvPr>
        </p:nvSpPr>
        <p:spPr>
          <a:xfrm>
            <a:off x="373350" y="219325"/>
            <a:ext cx="8343000" cy="3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Afroamerické hnutie za občianske práva</a:t>
            </a:r>
            <a:endParaRPr/>
          </a:p>
        </p:txBody>
      </p:sp>
      <p:pic>
        <p:nvPicPr>
          <p:cNvPr id="227" name="Google Shape;227;p39"/>
          <p:cNvPicPr preferRelativeResize="0"/>
          <p:nvPr/>
        </p:nvPicPr>
        <p:blipFill rotWithShape="1">
          <a:blip r:embed="rId3">
            <a:alphaModFix/>
          </a:blip>
          <a:srcRect l="-980" t="5432" r="979" b="15265"/>
          <a:stretch/>
        </p:blipFill>
        <p:spPr>
          <a:xfrm>
            <a:off x="5597125" y="665546"/>
            <a:ext cx="3388726" cy="2165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3225" y="2863475"/>
            <a:ext cx="3352626" cy="2232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9"/>
          <p:cNvPicPr preferRelativeResize="0"/>
          <p:nvPr/>
        </p:nvPicPr>
        <p:blipFill rotWithShape="1">
          <a:blip r:embed="rId5">
            <a:alphaModFix/>
          </a:blip>
          <a:srcRect b="43537"/>
          <a:stretch/>
        </p:blipFill>
        <p:spPr>
          <a:xfrm>
            <a:off x="7067950" y="4186075"/>
            <a:ext cx="1214875" cy="90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0"/>
          <p:cNvSpPr txBox="1">
            <a:spLocks noGrp="1"/>
          </p:cNvSpPr>
          <p:nvPr>
            <p:ph type="subTitle" idx="3"/>
          </p:nvPr>
        </p:nvSpPr>
        <p:spPr>
          <a:xfrm>
            <a:off x="494650" y="3171900"/>
            <a:ext cx="4012200" cy="180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k"/>
              <a:t>Od konca 40. rokov viedol emancipačné hnutie </a:t>
            </a:r>
            <a:r>
              <a:rPr lang="sk" b="1"/>
              <a:t>Martin Luther King</a:t>
            </a:r>
            <a:r>
              <a:rPr lang="sk"/>
              <a:t> (nositeľ Nobelovej ceny za mier, </a:t>
            </a:r>
            <a:endParaRPr/>
          </a:p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k"/>
              <a:t>Na najväčšej manifestácii - </a:t>
            </a:r>
            <a:r>
              <a:rPr lang="sk" b="1"/>
              <a:t>Pochode na Washington</a:t>
            </a:r>
            <a:r>
              <a:rPr lang="sk"/>
              <a:t> za prácu a slobodu predniesol (1963; zišlo sa 300 tis. osôb) - predniesol prejav “I Have a Dream” </a:t>
            </a:r>
            <a:endParaRPr/>
          </a:p>
        </p:txBody>
      </p:sp>
      <p:sp>
        <p:nvSpPr>
          <p:cNvPr id="235" name="Google Shape;235;p40"/>
          <p:cNvSpPr txBox="1">
            <a:spLocks noGrp="1"/>
          </p:cNvSpPr>
          <p:nvPr>
            <p:ph type="subTitle" idx="3"/>
          </p:nvPr>
        </p:nvSpPr>
        <p:spPr>
          <a:xfrm>
            <a:off x="4659225" y="3171900"/>
            <a:ext cx="4012200" cy="180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k"/>
              <a:t>Pochod sa spája s úspešným presadením </a:t>
            </a:r>
            <a:r>
              <a:rPr lang="sk" b="1"/>
              <a:t>Zákona o občianskych právach (1964) a Zákona o volebnom práve (1965)</a:t>
            </a:r>
            <a:r>
              <a:rPr lang="sk"/>
              <a:t> - zakázali diskrimináciu založenú na rase, farbe, náboženstve a pohlaví a dali volebné právo všetkým rasám </a:t>
            </a:r>
            <a:endParaRPr/>
          </a:p>
        </p:txBody>
      </p:sp>
      <p:pic>
        <p:nvPicPr>
          <p:cNvPr id="236" name="Google Shape;23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150" y="404375"/>
            <a:ext cx="4539701" cy="255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9081" y="404375"/>
            <a:ext cx="3861044" cy="255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ocial Studies Subject for Middle School - 8th Grade: Civil War and Reconstruction by Slidesgo">
  <a:themeElements>
    <a:clrScheme name="Simple Light">
      <a:dk1>
        <a:srgbClr val="8C1C13"/>
      </a:dk1>
      <a:lt1>
        <a:srgbClr val="E9E0D4"/>
      </a:lt1>
      <a:dk2>
        <a:srgbClr val="CA5857"/>
      </a:dk2>
      <a:lt2>
        <a:srgbClr val="3D5264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D52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1404</Words>
  <Application>Microsoft Office PowerPoint</Application>
  <PresentationFormat>Prezentácia na obrazovke (16:9)</PresentationFormat>
  <Paragraphs>118</Paragraphs>
  <Slides>16</Slides>
  <Notes>16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24" baseType="lpstr">
      <vt:lpstr>Arial</vt:lpstr>
      <vt:lpstr>Bookman Old Style</vt:lpstr>
      <vt:lpstr>Raleway</vt:lpstr>
      <vt:lpstr>Lexend SemiBold</vt:lpstr>
      <vt:lpstr>Lexend Medium</vt:lpstr>
      <vt:lpstr>Lexend</vt:lpstr>
      <vt:lpstr>Fira Sans Condensed Medium</vt:lpstr>
      <vt:lpstr>Social Studies Subject for Middle School - 8th Grade: Civil War and Reconstruction by Slidesgo</vt:lpstr>
      <vt:lpstr>Na ceste k spoločnosti blahobytu</vt:lpstr>
      <vt:lpstr>Snímka 2</vt:lpstr>
      <vt:lpstr>Snímka 3</vt:lpstr>
      <vt:lpstr>Snímka 4</vt:lpstr>
      <vt:lpstr>hospodársky a sociálny vývoj v 50. - 60. rokoch</vt:lpstr>
      <vt:lpstr>Európska integrácia</vt:lpstr>
      <vt:lpstr>Povojnový hospodársky rast USA</vt:lpstr>
      <vt:lpstr>Afroamerické hnutie za občianske práva</vt:lpstr>
      <vt:lpstr>Snímka 9</vt:lpstr>
      <vt:lpstr>Zahraničná politika USA</vt:lpstr>
      <vt:lpstr>Kuba</vt:lpstr>
      <vt:lpstr>Kubánska raketová kríza</vt:lpstr>
      <vt:lpstr>Snímka 13</vt:lpstr>
      <vt:lpstr>Vietnam</vt:lpstr>
      <vt:lpstr>Snímka 15</vt:lpstr>
      <vt:lpstr>Snímka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 ceste k spoločnosti blahobytu</dc:title>
  <dc:creator>Samuel Miščík</dc:creator>
  <cp:lastModifiedBy>Admin</cp:lastModifiedBy>
  <cp:revision>1</cp:revision>
  <dcterms:modified xsi:type="dcterms:W3CDTF">2023-11-06T00:20:15Z</dcterms:modified>
</cp:coreProperties>
</file>